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5F24"/>
    <a:srgbClr val="456785"/>
    <a:srgbClr val="AB41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710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6888-D0D8-4244-99F5-62A4A40F07C8}" type="datetimeFigureOut">
              <a:rPr lang="es-CL" smtClean="0"/>
              <a:t>12-07-2016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04D6-B2A3-4B30-8A18-6DC85C2899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6968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6888-D0D8-4244-99F5-62A4A40F07C8}" type="datetimeFigureOut">
              <a:rPr lang="es-CL" smtClean="0"/>
              <a:t>12-07-2016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04D6-B2A3-4B30-8A18-6DC85C2899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2374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6888-D0D8-4244-99F5-62A4A40F07C8}" type="datetimeFigureOut">
              <a:rPr lang="es-CL" smtClean="0"/>
              <a:t>12-07-2016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04D6-B2A3-4B30-8A18-6DC85C2899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897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6888-D0D8-4244-99F5-62A4A40F07C8}" type="datetimeFigureOut">
              <a:rPr lang="es-CL" smtClean="0"/>
              <a:t>12-07-2016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04D6-B2A3-4B30-8A18-6DC85C2899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3971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6888-D0D8-4244-99F5-62A4A40F07C8}" type="datetimeFigureOut">
              <a:rPr lang="es-CL" smtClean="0"/>
              <a:t>12-07-2016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04D6-B2A3-4B30-8A18-6DC85C2899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4804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6888-D0D8-4244-99F5-62A4A40F07C8}" type="datetimeFigureOut">
              <a:rPr lang="es-CL" smtClean="0"/>
              <a:t>12-07-2016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04D6-B2A3-4B30-8A18-6DC85C2899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975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6888-D0D8-4244-99F5-62A4A40F07C8}" type="datetimeFigureOut">
              <a:rPr lang="es-CL" smtClean="0"/>
              <a:t>12-07-2016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04D6-B2A3-4B30-8A18-6DC85C2899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5065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6888-D0D8-4244-99F5-62A4A40F07C8}" type="datetimeFigureOut">
              <a:rPr lang="es-CL" smtClean="0"/>
              <a:t>12-07-2016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04D6-B2A3-4B30-8A18-6DC85C2899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4724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6888-D0D8-4244-99F5-62A4A40F07C8}" type="datetimeFigureOut">
              <a:rPr lang="es-CL" smtClean="0"/>
              <a:t>12-07-2016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04D6-B2A3-4B30-8A18-6DC85C2899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8208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6888-D0D8-4244-99F5-62A4A40F07C8}" type="datetimeFigureOut">
              <a:rPr lang="es-CL" smtClean="0"/>
              <a:t>12-07-2016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04D6-B2A3-4B30-8A18-6DC85C2899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283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6888-D0D8-4244-99F5-62A4A40F07C8}" type="datetimeFigureOut">
              <a:rPr lang="es-CL" smtClean="0"/>
              <a:t>12-07-2016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04D6-B2A3-4B30-8A18-6DC85C2899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440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B6888-D0D8-4244-99F5-62A4A40F07C8}" type="datetimeFigureOut">
              <a:rPr lang="es-CL" smtClean="0"/>
              <a:t>12-07-2016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704D6-B2A3-4B30-8A18-6DC85C2899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8796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/>
          <p:cNvSpPr/>
          <p:nvPr/>
        </p:nvSpPr>
        <p:spPr>
          <a:xfrm>
            <a:off x="0" y="0"/>
            <a:ext cx="9143999" cy="1538506"/>
          </a:xfrm>
          <a:prstGeom prst="rect">
            <a:avLst/>
          </a:prstGeom>
          <a:solidFill>
            <a:srgbClr val="F15F24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84" b="10972"/>
          <a:stretch/>
        </p:blipFill>
        <p:spPr bwMode="auto">
          <a:xfrm>
            <a:off x="424914" y="3064972"/>
            <a:ext cx="1381124" cy="59728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81" y="3870984"/>
            <a:ext cx="1515323" cy="6480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21" b="7537"/>
          <a:stretch/>
        </p:blipFill>
        <p:spPr bwMode="auto">
          <a:xfrm>
            <a:off x="293635" y="4727713"/>
            <a:ext cx="1610013" cy="104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98" t="15958" r="11958" b="14835"/>
          <a:stretch/>
        </p:blipFill>
        <p:spPr bwMode="auto">
          <a:xfrm>
            <a:off x="410058" y="5870963"/>
            <a:ext cx="1377166" cy="64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89" y="1796823"/>
            <a:ext cx="1498549" cy="944738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935753" y="184477"/>
            <a:ext cx="706975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es-CL" sz="1600" dirty="0" err="1" smtClean="0">
                <a:solidFill>
                  <a:schemeClr val="bg1"/>
                </a:solidFill>
                <a:latin typeface="+mj-lt"/>
              </a:rPr>
              <a:t>Ciclo</a:t>
            </a:r>
            <a:r>
              <a:rPr lang="en-US" altLang="es-CL" sz="1600" dirty="0" smtClean="0">
                <a:solidFill>
                  <a:schemeClr val="bg1"/>
                </a:solidFill>
                <a:latin typeface="+mj-lt"/>
              </a:rPr>
              <a:t> de </a:t>
            </a:r>
            <a:r>
              <a:rPr lang="en-US" altLang="es-CL" sz="1600" dirty="0" err="1" smtClean="0">
                <a:solidFill>
                  <a:schemeClr val="bg1"/>
                </a:solidFill>
                <a:latin typeface="+mj-lt"/>
              </a:rPr>
              <a:t>Charlas</a:t>
            </a:r>
            <a:r>
              <a:rPr lang="en-US" altLang="es-CL" sz="1600" dirty="0" smtClean="0">
                <a:solidFill>
                  <a:schemeClr val="bg1"/>
                </a:solidFill>
                <a:latin typeface="+mj-lt"/>
              </a:rPr>
              <a:t> para el </a:t>
            </a:r>
            <a:r>
              <a:rPr lang="en-US" altLang="es-CL" sz="1600" dirty="0" err="1" smtClean="0">
                <a:solidFill>
                  <a:schemeClr val="bg1"/>
                </a:solidFill>
                <a:latin typeface="+mj-lt"/>
              </a:rPr>
              <a:t>Emprendimiento</a:t>
            </a:r>
            <a:r>
              <a:rPr lang="en-US" altLang="es-CL" sz="1600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n-US" altLang="es-CL" sz="1600" dirty="0" smtClean="0">
                <a:solidFill>
                  <a:schemeClr val="bg1"/>
                </a:solidFill>
                <a:latin typeface="+mj-lt"/>
              </a:rPr>
            </a:br>
            <a:r>
              <a:rPr lang="en-US" altLang="es-CL" sz="40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INTERNET DE LAS COSAS (</a:t>
            </a:r>
            <a:r>
              <a:rPr lang="en-US" altLang="es-CL" sz="4000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IoT</a:t>
            </a:r>
            <a:r>
              <a:rPr lang="en-US" altLang="es-CL" sz="40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)</a:t>
            </a:r>
            <a:r>
              <a:rPr lang="en-US" altLang="es-CL" sz="44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/>
            </a:r>
            <a:br>
              <a:rPr lang="en-US" altLang="es-CL" sz="4400" dirty="0" smtClean="0">
                <a:solidFill>
                  <a:schemeClr val="bg1"/>
                </a:solidFill>
                <a:latin typeface="Berlin Sans FB" panose="020E0602020502020306" pitchFamily="34" charset="0"/>
              </a:rPr>
            </a:br>
            <a:r>
              <a:rPr lang="en-US" altLang="es-CL" sz="1400" dirty="0" smtClean="0">
                <a:solidFill>
                  <a:schemeClr val="bg1"/>
                </a:solidFill>
                <a:latin typeface="+mj-lt"/>
              </a:rPr>
              <a:t>Lunes 18 de </a:t>
            </a:r>
            <a:r>
              <a:rPr lang="en-US" altLang="es-CL" sz="1400" dirty="0" err="1" smtClean="0">
                <a:solidFill>
                  <a:schemeClr val="bg1"/>
                </a:solidFill>
                <a:latin typeface="+mj-lt"/>
              </a:rPr>
              <a:t>julio</a:t>
            </a:r>
            <a:r>
              <a:rPr lang="en-US" altLang="es-CL" sz="1400" dirty="0" smtClean="0">
                <a:solidFill>
                  <a:schemeClr val="bg1"/>
                </a:solidFill>
                <a:latin typeface="+mj-lt"/>
              </a:rPr>
              <a:t>, 17:00 horas | Sala 252, </a:t>
            </a:r>
            <a:r>
              <a:rPr lang="en-US" altLang="es-CL" sz="1400" dirty="0" err="1" smtClean="0">
                <a:solidFill>
                  <a:schemeClr val="bg1"/>
                </a:solidFill>
                <a:latin typeface="+mj-lt"/>
              </a:rPr>
              <a:t>Citecamp</a:t>
            </a:r>
            <a:endParaRPr lang="en-US" altLang="es-CL" sz="14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2195409" y="1784762"/>
            <a:ext cx="5422256" cy="13651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s-CL" altLang="ko-KR" sz="1400" dirty="0" smtClean="0">
                <a:solidFill>
                  <a:srgbClr val="AB411A"/>
                </a:solidFill>
                <a:latin typeface="Berlin Sans FB" panose="020E0602020502020306" pitchFamily="34" charset="0"/>
                <a:ea typeface="굴림" charset="-127"/>
              </a:rPr>
              <a:t>OPORTUNIDADES  Y DESAFÍOS DE LA INTERNET DE LAS COSAS EN CHILE</a:t>
            </a:r>
          </a:p>
          <a:p>
            <a:pPr algn="just">
              <a:lnSpc>
                <a:spcPct val="80000"/>
              </a:lnSpc>
            </a:pPr>
            <a:r>
              <a:rPr lang="es-CL" altLang="ko-KR" sz="1100" dirty="0" err="1" smtClean="0">
                <a:latin typeface="+mj-lt"/>
                <a:ea typeface="굴림" charset="-127"/>
              </a:rPr>
              <a:t>Yéssica</a:t>
            </a:r>
            <a:r>
              <a:rPr lang="es-CL" altLang="ko-KR" sz="1100" dirty="0" smtClean="0">
                <a:latin typeface="+mj-lt"/>
                <a:ea typeface="굴림" charset="-127"/>
              </a:rPr>
              <a:t> </a:t>
            </a:r>
            <a:r>
              <a:rPr lang="es-CL" altLang="ko-KR" sz="1100" dirty="0" err="1" smtClean="0">
                <a:latin typeface="+mj-lt"/>
                <a:ea typeface="굴림" charset="-127"/>
              </a:rPr>
              <a:t>Cartajena</a:t>
            </a:r>
            <a:r>
              <a:rPr lang="es-CL" altLang="ko-KR" sz="1100" dirty="0" smtClean="0">
                <a:latin typeface="+mj-lt"/>
                <a:ea typeface="굴림" charset="-127"/>
              </a:rPr>
              <a:t>, Ingeniera Civil Electrónica de la UTFSM y Máster en Ingeniería Industrial </a:t>
            </a:r>
            <a:r>
              <a:rPr lang="es-CL" altLang="ko-KR" sz="1100" dirty="0" smtClean="0">
                <a:latin typeface="+mj-lt"/>
                <a:ea typeface="굴림" charset="-127"/>
              </a:rPr>
              <a:t>PUCV. Durante 14 años se ha desempeñado en el campo de las </a:t>
            </a:r>
            <a:r>
              <a:rPr lang="es-CL" altLang="ko-KR" sz="1100" dirty="0" err="1" smtClean="0">
                <a:latin typeface="+mj-lt"/>
                <a:ea typeface="굴림" charset="-127"/>
              </a:rPr>
              <a:t>TIC’s</a:t>
            </a:r>
            <a:r>
              <a:rPr lang="es-CL" altLang="ko-KR" sz="1100" dirty="0" smtClean="0">
                <a:latin typeface="+mj-lt"/>
                <a:ea typeface="굴림" charset="-127"/>
              </a:rPr>
              <a:t>, en áreas como I+D, Innovación, Estrategia y Desarrollo de Negocios. El 2013 fue elegida una de las “Tops 100 </a:t>
            </a:r>
            <a:r>
              <a:rPr lang="es-CL" altLang="ko-KR" sz="1100" dirty="0" err="1" smtClean="0">
                <a:latin typeface="+mj-lt"/>
                <a:ea typeface="굴림" charset="-127"/>
              </a:rPr>
              <a:t>Innovation</a:t>
            </a:r>
            <a:r>
              <a:rPr lang="es-CL" altLang="ko-KR" sz="1100" dirty="0" smtClean="0">
                <a:latin typeface="+mj-lt"/>
                <a:ea typeface="굴림" charset="-127"/>
              </a:rPr>
              <a:t> </a:t>
            </a:r>
            <a:r>
              <a:rPr lang="es-CL" altLang="ko-KR" sz="1100" dirty="0" err="1" smtClean="0">
                <a:latin typeface="+mj-lt"/>
                <a:ea typeface="굴림" charset="-127"/>
              </a:rPr>
              <a:t>Leaders</a:t>
            </a:r>
            <a:r>
              <a:rPr lang="es-CL" altLang="ko-KR" sz="1100" dirty="0" smtClean="0">
                <a:latin typeface="+mj-lt"/>
                <a:ea typeface="굴림" charset="-127"/>
              </a:rPr>
              <a:t>” por Fundación Chile. Actualment</a:t>
            </a:r>
            <a:r>
              <a:rPr lang="es-CL" altLang="ko-KR" sz="1100" dirty="0" smtClean="0">
                <a:latin typeface="+mj-lt"/>
                <a:ea typeface="굴림" charset="-127"/>
              </a:rPr>
              <a:t>e trabaja como Gestora de Soluciones de Innovación en </a:t>
            </a:r>
            <a:r>
              <a:rPr lang="es-CL" altLang="ko-KR" sz="1100" dirty="0" err="1" smtClean="0">
                <a:latin typeface="+mj-lt"/>
                <a:ea typeface="굴림" charset="-127"/>
              </a:rPr>
              <a:t>Dimension</a:t>
            </a:r>
            <a:r>
              <a:rPr lang="es-CL" altLang="ko-KR" sz="1100" dirty="0" smtClean="0">
                <a:latin typeface="+mj-lt"/>
                <a:ea typeface="굴림" charset="-127"/>
              </a:rPr>
              <a:t> Data, desarrollando modelos de negocios innovadores de “</a:t>
            </a:r>
            <a:r>
              <a:rPr lang="es-CL" altLang="ko-KR" sz="1100" dirty="0" err="1" smtClean="0">
                <a:latin typeface="+mj-lt"/>
                <a:ea typeface="굴림" charset="-127"/>
              </a:rPr>
              <a:t>The</a:t>
            </a:r>
            <a:r>
              <a:rPr lang="es-CL" altLang="ko-KR" sz="1100" dirty="0" smtClean="0">
                <a:latin typeface="+mj-lt"/>
                <a:ea typeface="굴림" charset="-127"/>
              </a:rPr>
              <a:t> Internet of </a:t>
            </a:r>
            <a:r>
              <a:rPr lang="es-CL" altLang="ko-KR" sz="1100" dirty="0" err="1" smtClean="0">
                <a:latin typeface="+mj-lt"/>
                <a:ea typeface="굴림" charset="-127"/>
              </a:rPr>
              <a:t>Things</a:t>
            </a:r>
            <a:r>
              <a:rPr lang="es-CL" altLang="ko-KR" sz="1100" dirty="0" smtClean="0">
                <a:latin typeface="+mj-lt"/>
                <a:ea typeface="굴림" charset="-127"/>
              </a:rPr>
              <a:t> &amp; Smart </a:t>
            </a:r>
            <a:r>
              <a:rPr lang="es-CL" altLang="ko-KR" sz="1100" dirty="0" err="1" smtClean="0">
                <a:latin typeface="+mj-lt"/>
                <a:ea typeface="굴림" charset="-127"/>
              </a:rPr>
              <a:t>Cities</a:t>
            </a:r>
            <a:r>
              <a:rPr lang="es-CL" altLang="ko-KR" sz="1100" dirty="0" smtClean="0">
                <a:latin typeface="+mj-lt"/>
                <a:ea typeface="굴림" charset="-127"/>
              </a:rPr>
              <a:t>”. Además es parte del Panel Asesor del 2016 </a:t>
            </a:r>
            <a:r>
              <a:rPr lang="es-CL" altLang="ko-KR" sz="1100" dirty="0" err="1" smtClean="0">
                <a:latin typeface="+mj-lt"/>
                <a:ea typeface="굴림" charset="-127"/>
              </a:rPr>
              <a:t>World</a:t>
            </a:r>
            <a:r>
              <a:rPr lang="es-CL" altLang="ko-KR" sz="1100" dirty="0" smtClean="0">
                <a:latin typeface="+mj-lt"/>
                <a:ea typeface="굴림" charset="-127"/>
              </a:rPr>
              <a:t> </a:t>
            </a:r>
            <a:r>
              <a:rPr lang="es-CL" altLang="ko-KR" sz="1100" dirty="0" err="1" smtClean="0">
                <a:latin typeface="+mj-lt"/>
                <a:ea typeface="굴림" charset="-127"/>
              </a:rPr>
              <a:t>Development</a:t>
            </a:r>
            <a:r>
              <a:rPr lang="es-CL" altLang="ko-KR" sz="1100" dirty="0" smtClean="0">
                <a:latin typeface="+mj-lt"/>
                <a:ea typeface="굴림" charset="-127"/>
              </a:rPr>
              <a:t> </a:t>
            </a:r>
            <a:r>
              <a:rPr lang="es-CL" altLang="ko-KR" sz="1100" dirty="0" err="1" smtClean="0">
                <a:latin typeface="+mj-lt"/>
                <a:ea typeface="굴림" charset="-127"/>
              </a:rPr>
              <a:t>Report</a:t>
            </a:r>
            <a:r>
              <a:rPr lang="es-CL" altLang="ko-KR" sz="1100" dirty="0" smtClean="0">
                <a:latin typeface="+mj-lt"/>
                <a:ea typeface="굴림" charset="-127"/>
              </a:rPr>
              <a:t>: Internet </a:t>
            </a:r>
            <a:r>
              <a:rPr lang="es-CL" altLang="ko-KR" sz="1100" dirty="0" err="1" smtClean="0">
                <a:latin typeface="+mj-lt"/>
                <a:ea typeface="굴림" charset="-127"/>
              </a:rPr>
              <a:t>for</a:t>
            </a:r>
            <a:r>
              <a:rPr lang="es-CL" altLang="ko-KR" sz="1100" dirty="0" smtClean="0">
                <a:latin typeface="+mj-lt"/>
                <a:ea typeface="굴림" charset="-127"/>
              </a:rPr>
              <a:t> </a:t>
            </a:r>
            <a:r>
              <a:rPr lang="es-CL" altLang="ko-KR" sz="1100" dirty="0" err="1" smtClean="0">
                <a:latin typeface="+mj-lt"/>
                <a:ea typeface="굴림" charset="-127"/>
              </a:rPr>
              <a:t>Development</a:t>
            </a:r>
            <a:r>
              <a:rPr lang="es-CL" altLang="ko-KR" sz="1100" dirty="0">
                <a:latin typeface="+mj-lt"/>
                <a:ea typeface="굴림" charset="-127"/>
              </a:rPr>
              <a:t> </a:t>
            </a:r>
            <a:r>
              <a:rPr lang="es-CL" altLang="ko-KR" sz="1100" dirty="0" smtClean="0">
                <a:latin typeface="+mj-lt"/>
                <a:ea typeface="굴림" charset="-127"/>
              </a:rPr>
              <a:t>del Banco Mundial</a:t>
            </a:r>
            <a:endParaRPr lang="es-CL" altLang="ko-KR" sz="1100" dirty="0" smtClean="0">
              <a:latin typeface="+mj-lt"/>
              <a:ea typeface="굴림" charset="-127"/>
            </a:endParaRPr>
          </a:p>
        </p:txBody>
      </p:sp>
      <p:pic>
        <p:nvPicPr>
          <p:cNvPr id="12" name="0 Imagen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94" t="1190" r="894" b="31930"/>
          <a:stretch/>
        </p:blipFill>
        <p:spPr bwMode="auto">
          <a:xfrm>
            <a:off x="7703439" y="1722983"/>
            <a:ext cx="1086631" cy="1092418"/>
          </a:xfrm>
          <a:prstGeom prst="ellipse">
            <a:avLst/>
          </a:prstGeom>
          <a:ln w="3175" cap="rnd">
            <a:solidFill>
              <a:srgbClr val="456785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128" y="3408136"/>
            <a:ext cx="1085916" cy="1085916"/>
          </a:xfrm>
          <a:prstGeom prst="ellipse">
            <a:avLst/>
          </a:prstGeom>
          <a:ln w="3175" cap="rnd">
            <a:solidFill>
              <a:srgbClr val="456785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439" y="5174749"/>
            <a:ext cx="1085917" cy="1064027"/>
          </a:xfrm>
          <a:prstGeom prst="ellipse">
            <a:avLst/>
          </a:prstGeom>
          <a:ln w="3175" cap="rnd">
            <a:solidFill>
              <a:srgbClr val="456785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2109635" y="4959778"/>
            <a:ext cx="5508030" cy="17247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s-CL" altLang="ko-KR" sz="1400" dirty="0" smtClean="0">
                <a:solidFill>
                  <a:srgbClr val="AB411A"/>
                </a:solidFill>
                <a:latin typeface="Berlin Sans FB" panose="020E0602020502020306" pitchFamily="34" charset="0"/>
                <a:ea typeface="굴림" charset="-127"/>
              </a:rPr>
              <a:t>INTERNET OF THINGS: SEGURIDAD Y PRIVACIDAD</a:t>
            </a:r>
            <a:endParaRPr lang="es-CL" altLang="ko-KR" sz="1400" dirty="0" smtClean="0">
              <a:solidFill>
                <a:srgbClr val="AB411A"/>
              </a:solidFill>
              <a:latin typeface="Berlin Sans FB" panose="020E0602020502020306" pitchFamily="34" charset="0"/>
              <a:ea typeface="굴림" charset="-127"/>
            </a:endParaRPr>
          </a:p>
          <a:p>
            <a:pPr algn="just">
              <a:lnSpc>
                <a:spcPct val="80000"/>
              </a:lnSpc>
            </a:pPr>
            <a:r>
              <a:rPr lang="es-CL" altLang="ko-KR" sz="1100" dirty="0" smtClean="0">
                <a:latin typeface="+mj-lt"/>
                <a:ea typeface="굴림" charset="-127"/>
              </a:rPr>
              <a:t>Dr. Jaime Soto, </a:t>
            </a:r>
            <a:r>
              <a:rPr lang="es-CL" sz="1100" dirty="0">
                <a:latin typeface="+mj-lt"/>
              </a:rPr>
              <a:t>Ingeniero Civil Industrial y Licenciado en Ciencias de la Ingeniería por la Universidad de Santiago Chile</a:t>
            </a:r>
            <a:r>
              <a:rPr lang="es-CL" sz="1100" dirty="0" smtClean="0">
                <a:latin typeface="+mj-lt"/>
              </a:rPr>
              <a:t>, </a:t>
            </a:r>
            <a:r>
              <a:rPr lang="es-CL" sz="1100" dirty="0">
                <a:latin typeface="+mj-lt"/>
              </a:rPr>
              <a:t>Doctor en Ciencias Empresariales por la Universidad Autónoma de Madrid</a:t>
            </a:r>
            <a:r>
              <a:rPr lang="es-CL" sz="1100" dirty="0" smtClean="0">
                <a:latin typeface="+mj-lt"/>
              </a:rPr>
              <a:t>.</a:t>
            </a:r>
          </a:p>
          <a:p>
            <a:pPr algn="just">
              <a:lnSpc>
                <a:spcPct val="80000"/>
              </a:lnSpc>
            </a:pPr>
            <a:r>
              <a:rPr lang="es-CL" sz="1100" dirty="0">
                <a:latin typeface="+mj-lt"/>
              </a:rPr>
              <a:t>Desde el año  2006 ha asesorado en el desarrollo e implementación de proyectos y puesta en marcha de las áreas de innovación y emprendimiento a la Universidad Mayor, la Universidad de Viña del Mar , la  Universidad Católica de Chile ,la Universidad de Santiago de Chile y la Universidad </a:t>
            </a:r>
            <a:r>
              <a:rPr lang="es-CL" sz="1100" dirty="0" err="1">
                <a:latin typeface="+mj-lt"/>
              </a:rPr>
              <a:t>Tecnologica</a:t>
            </a:r>
            <a:r>
              <a:rPr lang="es-CL" sz="1100" dirty="0">
                <a:latin typeface="+mj-lt"/>
              </a:rPr>
              <a:t>  </a:t>
            </a:r>
            <a:r>
              <a:rPr lang="es-CL" sz="1100" dirty="0" smtClean="0">
                <a:latin typeface="+mj-lt"/>
              </a:rPr>
              <a:t>Metropolita.</a:t>
            </a:r>
            <a:r>
              <a:rPr lang="es-CL" sz="1100" dirty="0" smtClean="0">
                <a:latin typeface="+mj-lt"/>
                <a:ea typeface="굴림" charset="-127"/>
              </a:rPr>
              <a:t> </a:t>
            </a:r>
            <a:r>
              <a:rPr lang="es-CL" sz="1100" dirty="0" smtClean="0">
                <a:latin typeface="+mj-lt"/>
              </a:rPr>
              <a:t>Fundador </a:t>
            </a:r>
            <a:r>
              <a:rPr lang="es-CL" sz="1100" dirty="0">
                <a:latin typeface="+mj-lt"/>
              </a:rPr>
              <a:t>y Presidente Ejecutivo del grupo empresarial  </a:t>
            </a:r>
            <a:r>
              <a:rPr lang="es-CL" sz="1100" dirty="0" err="1">
                <a:latin typeface="+mj-lt"/>
              </a:rPr>
              <a:t>CirculoGEN</a:t>
            </a:r>
            <a:r>
              <a:rPr lang="es-CL" sz="1100" dirty="0">
                <a:latin typeface="+mj-lt"/>
              </a:rPr>
              <a:t>, posee una experiencia de más de 25 años en la industria TI y servicios asociados como: empresario, consultor y director de empresas, realizando su actividad profesional en Chile, Latinoamérica , Estados Unidos y Europa.</a:t>
            </a:r>
            <a:endParaRPr lang="es-CL" altLang="ko-KR" sz="1100" dirty="0">
              <a:latin typeface="+mj-lt"/>
              <a:ea typeface="굴림" charset="-127"/>
            </a:endParaRPr>
          </a:p>
          <a:p>
            <a:pPr algn="l">
              <a:lnSpc>
                <a:spcPct val="80000"/>
              </a:lnSpc>
            </a:pPr>
            <a:endParaRPr lang="es-CL" altLang="ko-KR" sz="1100" dirty="0" smtClean="0">
              <a:latin typeface="+mj-lt"/>
              <a:ea typeface="굴림" charset="-127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3282040" y="3291819"/>
            <a:ext cx="5508030" cy="1456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s-CL" altLang="ko-KR" sz="1400" dirty="0" smtClean="0">
                <a:solidFill>
                  <a:srgbClr val="AB411A"/>
                </a:solidFill>
                <a:latin typeface="Berlin Sans FB" panose="020E0602020502020306" pitchFamily="34" charset="0"/>
                <a:ea typeface="굴림" charset="-127"/>
              </a:rPr>
              <a:t>APLICACIONES DEL INTERNET OF THINGS</a:t>
            </a:r>
            <a:endParaRPr lang="es-CL" altLang="ko-KR" sz="1400" dirty="0" smtClean="0">
              <a:solidFill>
                <a:srgbClr val="AB411A"/>
              </a:solidFill>
              <a:latin typeface="Berlin Sans FB" panose="020E0602020502020306" pitchFamily="34" charset="0"/>
              <a:ea typeface="굴림" charset="-127"/>
            </a:endParaRPr>
          </a:p>
          <a:p>
            <a:pPr algn="just">
              <a:lnSpc>
                <a:spcPct val="80000"/>
              </a:lnSpc>
            </a:pPr>
            <a:r>
              <a:rPr lang="es-CL" altLang="ko-KR" sz="1100" dirty="0" smtClean="0">
                <a:latin typeface="+mj-lt"/>
                <a:ea typeface="굴림" charset="-127"/>
              </a:rPr>
              <a:t>Dr. Ing. Orión </a:t>
            </a:r>
            <a:r>
              <a:rPr lang="es-CL" altLang="ko-KR" sz="1100" dirty="0" err="1" smtClean="0">
                <a:latin typeface="+mj-lt"/>
                <a:ea typeface="굴림" charset="-127"/>
              </a:rPr>
              <a:t>Aramayo</a:t>
            </a:r>
            <a:r>
              <a:rPr lang="es-CL" altLang="ko-KR" sz="1100" dirty="0" smtClean="0">
                <a:latin typeface="+mj-lt"/>
                <a:ea typeface="굴림" charset="-127"/>
              </a:rPr>
              <a:t>, Arquitecto PUCV, </a:t>
            </a:r>
            <a:r>
              <a:rPr lang="en-US" altLang="ko-KR" sz="1100" dirty="0" smtClean="0">
                <a:latin typeface="+mj-lt"/>
              </a:rPr>
              <a:t>U</a:t>
            </a:r>
            <a:r>
              <a:rPr lang="en-US" sz="1100" dirty="0" smtClean="0">
                <a:latin typeface="+mj-lt"/>
              </a:rPr>
              <a:t>rban Engineer </a:t>
            </a:r>
            <a:r>
              <a:rPr lang="en-US" sz="1100" dirty="0">
                <a:latin typeface="+mj-lt"/>
              </a:rPr>
              <a:t>and </a:t>
            </a:r>
            <a:r>
              <a:rPr lang="en-US" sz="1100" dirty="0" smtClean="0">
                <a:latin typeface="+mj-lt"/>
              </a:rPr>
              <a:t>Regional Planner </a:t>
            </a:r>
            <a:r>
              <a:rPr lang="es-CL" altLang="ko-KR" sz="1100" dirty="0" smtClean="0">
                <a:latin typeface="+mj-lt"/>
                <a:ea typeface="굴림" charset="-127"/>
              </a:rPr>
              <a:t>de la </a:t>
            </a:r>
            <a:r>
              <a:rPr lang="es-CL" altLang="ko-KR" sz="1100" dirty="0" err="1" smtClean="0">
                <a:latin typeface="+mj-lt"/>
                <a:ea typeface="굴림" charset="-127"/>
              </a:rPr>
              <a:t>Technische</a:t>
            </a:r>
            <a:r>
              <a:rPr lang="es-CL" altLang="ko-KR" sz="1100" dirty="0" smtClean="0">
                <a:latin typeface="+mj-lt"/>
                <a:ea typeface="굴림" charset="-127"/>
              </a:rPr>
              <a:t> </a:t>
            </a:r>
            <a:r>
              <a:rPr lang="es-CL" altLang="ko-KR" sz="1100" dirty="0" err="1" smtClean="0">
                <a:latin typeface="+mj-lt"/>
                <a:ea typeface="굴림" charset="-127"/>
              </a:rPr>
              <a:t>Universität</a:t>
            </a:r>
            <a:r>
              <a:rPr lang="es-CL" altLang="ko-KR" sz="1100" dirty="0" smtClean="0">
                <a:latin typeface="+mj-lt"/>
                <a:ea typeface="굴림" charset="-127"/>
              </a:rPr>
              <a:t> </a:t>
            </a:r>
            <a:r>
              <a:rPr lang="es-CL" altLang="ko-KR" sz="1100" dirty="0" err="1" smtClean="0">
                <a:latin typeface="+mj-lt"/>
                <a:ea typeface="굴림" charset="-127"/>
              </a:rPr>
              <a:t>Berlin</a:t>
            </a:r>
            <a:r>
              <a:rPr lang="es-CL" altLang="ko-KR" sz="1100" dirty="0" smtClean="0">
                <a:latin typeface="+mj-lt"/>
                <a:ea typeface="굴림" charset="-127"/>
              </a:rPr>
              <a:t>, donde además alcanzó su doctorado </a:t>
            </a:r>
            <a:r>
              <a:rPr lang="es-CL" sz="1100" dirty="0" err="1">
                <a:latin typeface="+mj-lt"/>
              </a:rPr>
              <a:t>Engineering</a:t>
            </a:r>
            <a:r>
              <a:rPr lang="es-CL" sz="1100" dirty="0">
                <a:latin typeface="+mj-lt"/>
              </a:rPr>
              <a:t> </a:t>
            </a:r>
            <a:r>
              <a:rPr lang="es-CL" sz="1100" dirty="0" err="1">
                <a:latin typeface="+mj-lt"/>
              </a:rPr>
              <a:t>Sciences</a:t>
            </a:r>
            <a:r>
              <a:rPr lang="es-CL" sz="1100" dirty="0">
                <a:latin typeface="+mj-lt"/>
              </a:rPr>
              <a:t> </a:t>
            </a:r>
            <a:r>
              <a:rPr lang="es-CL" sz="1100" dirty="0" err="1" smtClean="0">
                <a:latin typeface="+mj-lt"/>
              </a:rPr>
              <a:t>Planning</a:t>
            </a:r>
            <a:r>
              <a:rPr lang="es-CL" sz="1100" dirty="0" smtClean="0">
                <a:latin typeface="+mj-lt"/>
              </a:rPr>
              <a:t>.</a:t>
            </a:r>
          </a:p>
          <a:p>
            <a:pPr algn="just">
              <a:lnSpc>
                <a:spcPct val="80000"/>
              </a:lnSpc>
            </a:pPr>
            <a:r>
              <a:rPr lang="es-CL" altLang="ko-KR" sz="1100" dirty="0" smtClean="0">
                <a:latin typeface="+mj-lt"/>
                <a:ea typeface="굴림" charset="-127"/>
              </a:rPr>
              <a:t>Se ha desempeñado como Sub-director de Infraestructura y CENSO del INE, encabezó la firma de planificación territorial Ernst </a:t>
            </a:r>
            <a:r>
              <a:rPr lang="es-CL" altLang="ko-KR" sz="1100" dirty="0" err="1" smtClean="0">
                <a:latin typeface="+mj-lt"/>
                <a:ea typeface="굴림" charset="-127"/>
              </a:rPr>
              <a:t>Basler</a:t>
            </a:r>
            <a:r>
              <a:rPr lang="es-CL" altLang="ko-KR" sz="1100" dirty="0" smtClean="0">
                <a:latin typeface="+mj-lt"/>
                <a:ea typeface="굴림" charset="-127"/>
              </a:rPr>
              <a:t> + </a:t>
            </a:r>
            <a:r>
              <a:rPr lang="es-CL" altLang="ko-KR" sz="1100" dirty="0" err="1" smtClean="0">
                <a:latin typeface="+mj-lt"/>
                <a:ea typeface="굴림" charset="-127"/>
              </a:rPr>
              <a:t>Partner</a:t>
            </a:r>
            <a:r>
              <a:rPr lang="es-CL" altLang="ko-KR" sz="1100" dirty="0" smtClean="0">
                <a:latin typeface="+mj-lt"/>
                <a:ea typeface="굴림" charset="-127"/>
              </a:rPr>
              <a:t> Suiza, fue Director </a:t>
            </a:r>
            <a:r>
              <a:rPr lang="es-CL" altLang="ko-KR" sz="1100" dirty="0">
                <a:latin typeface="+mj-lt"/>
                <a:ea typeface="굴림" charset="-127"/>
              </a:rPr>
              <a:t>Ejecutivo del Instituto Internacional para la Innovación de Aysén &amp; </a:t>
            </a:r>
            <a:r>
              <a:rPr lang="es-CL" altLang="ko-KR" sz="1100" dirty="0" smtClean="0">
                <a:latin typeface="+mj-lt"/>
                <a:ea typeface="굴림" charset="-127"/>
              </a:rPr>
              <a:t>Patagonia. Además de desarrollarse durante 20 años en diversos cargos en instituciones de educación superior en Chile.</a:t>
            </a:r>
            <a:endParaRPr lang="es-CL" altLang="ko-KR" sz="1100" dirty="0" smtClean="0">
              <a:latin typeface="+mj-lt"/>
              <a:ea typeface="굴림" charset="-127"/>
            </a:endParaRP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10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89" y="40002"/>
            <a:ext cx="1628808" cy="1498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68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1433</TotalTime>
  <Words>254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맑은 고딕</vt:lpstr>
      <vt:lpstr>Arial</vt:lpstr>
      <vt:lpstr>Berlin Sans FB</vt:lpstr>
      <vt:lpstr>Calibri</vt:lpstr>
      <vt:lpstr>Calibri Light</vt:lpstr>
      <vt:lpstr>굴림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</dc:creator>
  <cp:lastModifiedBy>Rodrigo Marín Meneses</cp:lastModifiedBy>
  <cp:revision>17</cp:revision>
  <dcterms:created xsi:type="dcterms:W3CDTF">2016-07-06T03:14:14Z</dcterms:created>
  <dcterms:modified xsi:type="dcterms:W3CDTF">2016-07-13T14:55:34Z</dcterms:modified>
</cp:coreProperties>
</file>